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6"/>
  </p:notesMasterIdLst>
  <p:sldIdLst>
    <p:sldId id="261" r:id="rId2"/>
    <p:sldId id="264" r:id="rId3"/>
    <p:sldId id="265" r:id="rId4"/>
    <p:sldId id="266" r:id="rId5"/>
    <p:sldId id="267" r:id="rId6"/>
    <p:sldId id="282" r:id="rId7"/>
    <p:sldId id="268" r:id="rId8"/>
    <p:sldId id="269" r:id="rId9"/>
    <p:sldId id="287" r:id="rId10"/>
    <p:sldId id="288" r:id="rId11"/>
    <p:sldId id="271" r:id="rId12"/>
    <p:sldId id="272" r:id="rId13"/>
    <p:sldId id="273" r:id="rId14"/>
    <p:sldId id="274" r:id="rId15"/>
    <p:sldId id="275" r:id="rId16"/>
    <p:sldId id="276" r:id="rId17"/>
    <p:sldId id="277" r:id="rId18"/>
    <p:sldId id="278" r:id="rId19"/>
    <p:sldId id="279" r:id="rId20"/>
    <p:sldId id="280" r:id="rId21"/>
    <p:sldId id="281" r:id="rId22"/>
    <p:sldId id="283" r:id="rId23"/>
    <p:sldId id="286"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4660"/>
  </p:normalViewPr>
  <p:slideViewPr>
    <p:cSldViewPr>
      <p:cViewPr>
        <p:scale>
          <a:sx n="80" d="100"/>
          <a:sy n="80" d="100"/>
        </p:scale>
        <p:origin x="-984" y="6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EAAF1D-08C8-4592-A0D0-AA39A32A605F}" type="datetimeFigureOut">
              <a:rPr lang="en-US" smtClean="0"/>
              <a:pPr/>
              <a:t>3/2/2024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4538F8-346E-46A4-B4EF-50EB6A88DA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Personality</a:t>
            </a:r>
          </a:p>
        </p:txBody>
      </p:sp>
      <p:sp>
        <p:nvSpPr>
          <p:cNvPr id="5" name="Rectangle 3"/>
          <p:cNvSpPr>
            <a:spLocks noGrp="1" noChangeArrowheads="1"/>
          </p:cNvSpPr>
          <p:nvPr>
            <p:ph type="dt" idx="1"/>
          </p:nvPr>
        </p:nvSpPr>
        <p:spPr>
          <a:ln/>
        </p:spPr>
        <p:txBody>
          <a:bodyPr/>
          <a:lstStyle/>
          <a:p>
            <a:fld id="{96E5E771-7D0E-4149-948E-C072C6CCCEA2}" type="datetime1">
              <a:rPr lang="en-US" altLang="en-US"/>
              <a:pPr/>
              <a:t>3/2/2024</a:t>
            </a:fld>
            <a:endParaRPr lang="en-US" altLang="en-US"/>
          </a:p>
        </p:txBody>
      </p:sp>
      <p:sp>
        <p:nvSpPr>
          <p:cNvPr id="6" name="Rectangle 6"/>
          <p:cNvSpPr>
            <a:spLocks noGrp="1" noChangeArrowheads="1"/>
          </p:cNvSpPr>
          <p:nvPr>
            <p:ph type="ftr" sz="quarter" idx="4"/>
          </p:nvPr>
        </p:nvSpPr>
        <p:spPr>
          <a:ln/>
        </p:spPr>
        <p:txBody>
          <a:bodyPr/>
          <a:lstStyle/>
          <a:p>
            <a:r>
              <a:rPr lang="en-US" altLang="en-US"/>
              <a:t>©1999 Prentice Hall </a:t>
            </a:r>
          </a:p>
        </p:txBody>
      </p:sp>
      <p:sp>
        <p:nvSpPr>
          <p:cNvPr id="7" name="Rectangle 7"/>
          <p:cNvSpPr>
            <a:spLocks noGrp="1" noChangeArrowheads="1"/>
          </p:cNvSpPr>
          <p:nvPr>
            <p:ph type="sldNum" sz="quarter" idx="5"/>
          </p:nvPr>
        </p:nvSpPr>
        <p:spPr>
          <a:ln/>
        </p:spPr>
        <p:txBody>
          <a:bodyPr/>
          <a:lstStyle/>
          <a:p>
            <a:fld id="{EBB829E7-E674-44E4-8615-2716567C11D4}" type="slidenum">
              <a:rPr lang="en-US" altLang="en-US"/>
              <a:pPr/>
              <a:t>1</a:t>
            </a:fld>
            <a:endParaRPr lang="en-US"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r>
              <a:rPr lang="en-US" altLang="en-US"/>
              <a:t>Figure 15-6 from:</a:t>
            </a:r>
          </a:p>
          <a:p>
            <a:r>
              <a:rPr lang="en-US" altLang="en-US"/>
              <a:t>Kassin, S. (1998). </a:t>
            </a:r>
            <a:r>
              <a:rPr lang="en-US" altLang="en-US" i="1"/>
              <a:t>Psychology</a:t>
            </a:r>
            <a:r>
              <a:rPr lang="en-US" altLang="en-US"/>
              <a:t>, second edition. Upper Saddle River, NJ: Prentice Hall.</a:t>
            </a:r>
          </a:p>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4538F8-346E-46A4-B4EF-50EB6A88DAAD}"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Personality</a:t>
            </a:r>
          </a:p>
        </p:txBody>
      </p:sp>
      <p:sp>
        <p:nvSpPr>
          <p:cNvPr id="5" name="Rectangle 3"/>
          <p:cNvSpPr>
            <a:spLocks noGrp="1" noChangeArrowheads="1"/>
          </p:cNvSpPr>
          <p:nvPr>
            <p:ph type="dt" idx="1"/>
          </p:nvPr>
        </p:nvSpPr>
        <p:spPr>
          <a:ln/>
        </p:spPr>
        <p:txBody>
          <a:bodyPr/>
          <a:lstStyle/>
          <a:p>
            <a:fld id="{929F75CD-B171-4E87-9E03-7D9060DB5F90}" type="datetime1">
              <a:rPr lang="en-US" altLang="en-US"/>
              <a:pPr/>
              <a:t>3/2/2024</a:t>
            </a:fld>
            <a:endParaRPr lang="en-US" altLang="en-US"/>
          </a:p>
        </p:txBody>
      </p:sp>
      <p:sp>
        <p:nvSpPr>
          <p:cNvPr id="6" name="Rectangle 6"/>
          <p:cNvSpPr>
            <a:spLocks noGrp="1" noChangeArrowheads="1"/>
          </p:cNvSpPr>
          <p:nvPr>
            <p:ph type="ftr" sz="quarter" idx="4"/>
          </p:nvPr>
        </p:nvSpPr>
        <p:spPr>
          <a:ln/>
        </p:spPr>
        <p:txBody>
          <a:bodyPr/>
          <a:lstStyle/>
          <a:p>
            <a:r>
              <a:rPr lang="en-US" altLang="en-US"/>
              <a:t>©1999 Prentice Hall </a:t>
            </a:r>
          </a:p>
        </p:txBody>
      </p:sp>
      <p:sp>
        <p:nvSpPr>
          <p:cNvPr id="7" name="Rectangle 7"/>
          <p:cNvSpPr>
            <a:spLocks noGrp="1" noChangeArrowheads="1"/>
          </p:cNvSpPr>
          <p:nvPr>
            <p:ph type="sldNum" sz="quarter" idx="5"/>
          </p:nvPr>
        </p:nvSpPr>
        <p:spPr>
          <a:ln/>
        </p:spPr>
        <p:txBody>
          <a:bodyPr/>
          <a:lstStyle/>
          <a:p>
            <a:fld id="{07AB4AA1-4D93-4416-BA7F-F9F03E29325D}" type="slidenum">
              <a:rPr lang="en-US" altLang="en-US"/>
              <a:pPr/>
              <a:t>24</a:t>
            </a:fld>
            <a:endParaRPr lang="en-US" alt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3/2/2024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3/2/2024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3/2/2024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3/2/2024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3/2/2024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3/2/2024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3/2/2024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dirty="0" smtClean="0"/>
              <a:t>Carl Rogers</a:t>
            </a:r>
            <a:br>
              <a:rPr lang="en-US" dirty="0" smtClean="0"/>
            </a:br>
            <a:r>
              <a:rPr lang="en-US" dirty="0" smtClean="0"/>
              <a:t>Person Centered  Approach </a:t>
            </a:r>
            <a:endParaRPr lang="en-US" dirty="0">
              <a:solidFill>
                <a:schemeClr val="tx1"/>
              </a:solidFill>
            </a:endParaRPr>
          </a:p>
        </p:txBody>
      </p:sp>
      <p:pic>
        <p:nvPicPr>
          <p:cNvPr id="7181" name="Picture 13" descr="E:\Consulting\Prentice Hall\Power Point\Graphics\Kassin 2e\KA1506.GIF"/>
          <p:cNvPicPr>
            <a:picLocks noGrp="1" noChangeAspect="1" noChangeArrowheads="1"/>
          </p:cNvPicPr>
          <p:nvPr>
            <p:ph sz="half" idx="4294967295"/>
          </p:nvPr>
        </p:nvPicPr>
        <p:blipFill>
          <a:blip r:embed="rId3" cstate="print"/>
          <a:srcRect t="14400" b="14400"/>
          <a:stretch>
            <a:fillRect/>
          </a:stretch>
        </p:blipFill>
        <p:spPr>
          <a:xfrm>
            <a:off x="0" y="1524000"/>
            <a:ext cx="8153400" cy="4724400"/>
          </a:xfrm>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Period III</a:t>
            </a:r>
            <a:endParaRPr lang="en-US" dirty="0"/>
          </a:p>
        </p:txBody>
      </p:sp>
      <p:sp>
        <p:nvSpPr>
          <p:cNvPr id="3" name="Content Placeholder 2"/>
          <p:cNvSpPr>
            <a:spLocks noGrp="1"/>
          </p:cNvSpPr>
          <p:nvPr>
            <p:ph sz="quarter" idx="1"/>
          </p:nvPr>
        </p:nvSpPr>
        <p:spPr/>
        <p:txBody>
          <a:bodyPr/>
          <a:lstStyle/>
          <a:p>
            <a:r>
              <a:rPr lang="en-GB" dirty="0" smtClean="0"/>
              <a:t>1960’s on becoming a person ( Rogers, 1961)</a:t>
            </a:r>
          </a:p>
          <a:p>
            <a:r>
              <a:rPr lang="en-GB" dirty="0" smtClean="0"/>
              <a:t>Becoming the person that one truly is </a:t>
            </a:r>
          </a:p>
          <a:p>
            <a:r>
              <a:rPr lang="en-GB" dirty="0" smtClean="0"/>
              <a:t>Openness to experience, internal locus of evaluation and willingness to be process</a:t>
            </a:r>
          </a:p>
          <a:p>
            <a:r>
              <a:rPr lang="en-GB" dirty="0" smtClean="0"/>
              <a:t>Quality of relationships as a catalyst leading to personality change </a:t>
            </a:r>
          </a:p>
          <a:p>
            <a:r>
              <a:rPr lang="en-GB" dirty="0" smtClean="0"/>
              <a:t>Student centred teaching , encounter groups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Period IV</a:t>
            </a:r>
            <a:endParaRPr lang="en-US" dirty="0"/>
          </a:p>
        </p:txBody>
      </p:sp>
      <p:sp>
        <p:nvSpPr>
          <p:cNvPr id="3" name="Content Placeholder 2"/>
          <p:cNvSpPr>
            <a:spLocks noGrp="1"/>
          </p:cNvSpPr>
          <p:nvPr>
            <p:ph sz="quarter" idx="1"/>
          </p:nvPr>
        </p:nvSpPr>
        <p:spPr/>
        <p:txBody>
          <a:bodyPr/>
          <a:lstStyle/>
          <a:p>
            <a:r>
              <a:rPr lang="en-GB" dirty="0" smtClean="0"/>
              <a:t>Person centred approach</a:t>
            </a:r>
          </a:p>
          <a:p>
            <a:r>
              <a:rPr lang="en-GB" dirty="0" smtClean="0"/>
              <a:t>How people obtain, share and surrender power and control over themselves and others </a:t>
            </a:r>
          </a:p>
          <a:p>
            <a:r>
              <a:rPr lang="en-GB" dirty="0" smtClean="0"/>
              <a:t>Broadening of the approach </a:t>
            </a:r>
          </a:p>
          <a:p>
            <a:r>
              <a:rPr lang="en-GB" dirty="0" smtClean="0"/>
              <a:t>Individual and family, education, leadership and administration, organizational development, health care, international relations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Third Force </a:t>
            </a:r>
            <a:endParaRPr lang="en-US" dirty="0"/>
          </a:p>
        </p:txBody>
      </p:sp>
      <p:sp>
        <p:nvSpPr>
          <p:cNvPr id="3" name="Content Placeholder 2"/>
          <p:cNvSpPr>
            <a:spLocks noGrp="1"/>
          </p:cNvSpPr>
          <p:nvPr>
            <p:ph sz="quarter" idx="1"/>
          </p:nvPr>
        </p:nvSpPr>
        <p:spPr/>
        <p:txBody>
          <a:bodyPr>
            <a:normAutofit fontScale="70000" lnSpcReduction="20000"/>
          </a:bodyPr>
          <a:lstStyle/>
          <a:p>
            <a:r>
              <a:rPr lang="en-GB" dirty="0" smtClean="0"/>
              <a:t>Existentialism and Humanism</a:t>
            </a:r>
          </a:p>
          <a:p>
            <a:r>
              <a:rPr lang="en-GB" dirty="0" smtClean="0"/>
              <a:t>Experiential and relationship oriented </a:t>
            </a:r>
          </a:p>
          <a:p>
            <a:r>
              <a:rPr lang="en-GB" dirty="0" smtClean="0">
                <a:solidFill>
                  <a:srgbClr val="FF0000"/>
                </a:solidFill>
              </a:rPr>
              <a:t>Existentialism and humanism ( Confusing)</a:t>
            </a:r>
          </a:p>
          <a:p>
            <a:r>
              <a:rPr lang="en-GB" dirty="0" smtClean="0">
                <a:solidFill>
                  <a:srgbClr val="FF0000"/>
                </a:solidFill>
              </a:rPr>
              <a:t>Common concepts – Freedom choice, values, personal responsibility, purpose and meaning</a:t>
            </a:r>
          </a:p>
          <a:p>
            <a:r>
              <a:rPr lang="en-GB" dirty="0" smtClean="0"/>
              <a:t>Both approaches call for the therapist to enter client’s subjective world </a:t>
            </a:r>
          </a:p>
          <a:p>
            <a:r>
              <a:rPr lang="en-GB" u="sng" dirty="0" smtClean="0"/>
              <a:t>Differences</a:t>
            </a:r>
            <a:r>
              <a:rPr lang="en-GB" dirty="0" smtClean="0"/>
              <a:t>- Existentialism- we are faced with the anxiety of choosing to create and identity in a world that lacks intrinsic meaning</a:t>
            </a:r>
          </a:p>
          <a:p>
            <a:r>
              <a:rPr lang="en-GB" dirty="0" smtClean="0"/>
              <a:t>Humanism  talks about a  natural potential that we can actualize and through which we can find meaning </a:t>
            </a:r>
          </a:p>
          <a:p>
            <a:r>
              <a:rPr lang="en-GB" dirty="0" smtClean="0"/>
              <a:t>Humanistic – how an </a:t>
            </a:r>
            <a:r>
              <a:rPr lang="en-GB" dirty="0" err="1" smtClean="0"/>
              <a:t>acron</a:t>
            </a:r>
            <a:r>
              <a:rPr lang="en-GB" dirty="0" smtClean="0"/>
              <a:t> – in good conditions will become an oak</a:t>
            </a:r>
          </a:p>
          <a:p>
            <a:r>
              <a:rPr lang="en-GB" dirty="0" smtClean="0"/>
              <a:t>Existentialism- No internal nature but faced with every choices of what to make of this condition</a:t>
            </a:r>
          </a:p>
          <a:p>
            <a:r>
              <a:rPr lang="en-GB" dirty="0" smtClean="0"/>
              <a:t>When it is lived, it stimulates constructive changes in others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View of human nature</a:t>
            </a:r>
            <a:endParaRPr lang="en-US" dirty="0"/>
          </a:p>
        </p:txBody>
      </p:sp>
      <p:sp>
        <p:nvSpPr>
          <p:cNvPr id="3" name="Content Placeholder 2"/>
          <p:cNvSpPr>
            <a:spLocks noGrp="1"/>
          </p:cNvSpPr>
          <p:nvPr>
            <p:ph sz="quarter" idx="1"/>
          </p:nvPr>
        </p:nvSpPr>
        <p:spPr/>
        <p:txBody>
          <a:bodyPr/>
          <a:lstStyle/>
          <a:p>
            <a:endParaRPr lang="en-GB" dirty="0" smtClean="0"/>
          </a:p>
          <a:p>
            <a:r>
              <a:rPr lang="en-GB" dirty="0" smtClean="0"/>
              <a:t>Find the core of an individual when one finds a trustworthy, positive centre </a:t>
            </a:r>
          </a:p>
          <a:p>
            <a:r>
              <a:rPr lang="en-GB" dirty="0" smtClean="0"/>
              <a:t>When therapists communicate their realness, caring and non-judgemental understanding, significant changes are in the client are most likely to occur </a:t>
            </a:r>
          </a:p>
          <a:p>
            <a:r>
              <a:rPr lang="en-GB" dirty="0" smtClean="0"/>
              <a:t>No superior / expert opinion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attributes </a:t>
            </a:r>
            <a:endParaRPr lang="en-US" dirty="0"/>
          </a:p>
        </p:txBody>
      </p:sp>
      <p:sp>
        <p:nvSpPr>
          <p:cNvPr id="3" name="Content Placeholder 2"/>
          <p:cNvSpPr>
            <a:spLocks noGrp="1"/>
          </p:cNvSpPr>
          <p:nvPr>
            <p:ph sz="quarter" idx="1"/>
          </p:nvPr>
        </p:nvSpPr>
        <p:spPr/>
        <p:txBody>
          <a:bodyPr>
            <a:normAutofit fontScale="47500" lnSpcReduction="20000"/>
          </a:bodyPr>
          <a:lstStyle/>
          <a:p>
            <a:r>
              <a:rPr lang="en-GB" dirty="0" smtClean="0"/>
              <a:t>Congruence ( genuineness or realness)</a:t>
            </a:r>
          </a:p>
          <a:p>
            <a:r>
              <a:rPr lang="en-GB" dirty="0" smtClean="0"/>
              <a:t>Unconditional positive regard ( acceptance and caring</a:t>
            </a:r>
          </a:p>
          <a:p>
            <a:r>
              <a:rPr lang="en-GB" dirty="0" smtClean="0"/>
              <a:t>Accurate empathic understanding ( an ability to deeply grasp the subjective world of another person)</a:t>
            </a:r>
          </a:p>
          <a:p>
            <a:r>
              <a:rPr lang="en-GB" dirty="0" smtClean="0"/>
              <a:t>Less defensive and more open</a:t>
            </a:r>
          </a:p>
          <a:p>
            <a:r>
              <a:rPr lang="en-GB" dirty="0" smtClean="0"/>
              <a:t>Leave the doors open for self exploration</a:t>
            </a:r>
          </a:p>
          <a:p>
            <a:r>
              <a:rPr lang="en-GB" dirty="0" smtClean="0"/>
              <a:t>When people are free they find their own way</a:t>
            </a:r>
          </a:p>
          <a:p>
            <a:r>
              <a:rPr lang="en-GB" dirty="0" smtClean="0"/>
              <a:t>Maslow “psychopathology of the average’ so called ‘</a:t>
            </a:r>
            <a:r>
              <a:rPr lang="en-GB" dirty="0" err="1" smtClean="0"/>
              <a:t>normals</a:t>
            </a:r>
            <a:r>
              <a:rPr lang="en-GB" dirty="0" smtClean="0"/>
              <a:t>’ never extend themselves to become what they are capable of becoming   </a:t>
            </a:r>
          </a:p>
          <a:p>
            <a:r>
              <a:rPr lang="en-GB" dirty="0" smtClean="0"/>
              <a:t>Too much importance is given to medical models </a:t>
            </a:r>
          </a:p>
          <a:p>
            <a:r>
              <a:rPr lang="en-GB" dirty="0" smtClean="0"/>
              <a:t>Too little attention is given to love , creativity, joy and peak </a:t>
            </a:r>
            <a:r>
              <a:rPr lang="en-GB" dirty="0" err="1" smtClean="0"/>
              <a:t>expereinces</a:t>
            </a:r>
            <a:r>
              <a:rPr lang="en-GB" dirty="0" smtClean="0"/>
              <a:t> </a:t>
            </a:r>
          </a:p>
          <a:p>
            <a:r>
              <a:rPr lang="en-GB" dirty="0" smtClean="0"/>
              <a:t>Positive implication of moving towards psychological health from maladjustment</a:t>
            </a:r>
          </a:p>
          <a:p>
            <a:r>
              <a:rPr lang="en-GB" dirty="0" smtClean="0"/>
              <a:t>Therapy is more than an adjustment to norms</a:t>
            </a:r>
          </a:p>
          <a:p>
            <a:r>
              <a:rPr lang="en-GB" dirty="0" smtClean="0"/>
              <a:t>But living fully and authentically demands a struggle </a:t>
            </a:r>
          </a:p>
          <a:p>
            <a:r>
              <a:rPr lang="en-GB" dirty="0" smtClean="0"/>
              <a:t>People never arrive at a static state of being self actualized, they continue in the process of actualizing themselves </a:t>
            </a:r>
          </a:p>
          <a:p>
            <a:r>
              <a:rPr lang="en-GB" dirty="0" smtClean="0"/>
              <a:t>Focus on the here and now experience </a:t>
            </a:r>
          </a:p>
          <a:p>
            <a:r>
              <a:rPr lang="en-GB" dirty="0" smtClean="0"/>
              <a:t>A shared journey , where both can be </a:t>
            </a:r>
            <a:r>
              <a:rPr lang="en-GB" dirty="0" err="1" smtClean="0"/>
              <a:t>falliable</a:t>
            </a:r>
            <a:r>
              <a:rPr lang="en-GB"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Therapeutic process</a:t>
            </a:r>
            <a:endParaRPr lang="en-US" dirty="0"/>
          </a:p>
        </p:txBody>
      </p:sp>
      <p:sp>
        <p:nvSpPr>
          <p:cNvPr id="3" name="Content Placeholder 2"/>
          <p:cNvSpPr>
            <a:spLocks noGrp="1"/>
          </p:cNvSpPr>
          <p:nvPr>
            <p:ph sz="quarter" idx="1"/>
          </p:nvPr>
        </p:nvSpPr>
        <p:spPr/>
        <p:txBody>
          <a:bodyPr>
            <a:normAutofit fontScale="85000" lnSpcReduction="20000"/>
          </a:bodyPr>
          <a:lstStyle/>
          <a:p>
            <a:r>
              <a:rPr lang="en-GB" b="1" dirty="0" smtClean="0"/>
              <a:t>Therapeutic goals </a:t>
            </a:r>
          </a:p>
          <a:p>
            <a:r>
              <a:rPr lang="en-GB" dirty="0" smtClean="0"/>
              <a:t>Focus is not on the problems but person </a:t>
            </a:r>
          </a:p>
          <a:p>
            <a:r>
              <a:rPr lang="en-GB" dirty="0" smtClean="0"/>
              <a:t>To provide a climate conducive to helping the individuals become a fully functioning person </a:t>
            </a:r>
          </a:p>
          <a:p>
            <a:r>
              <a:rPr lang="en-GB" dirty="0" smtClean="0"/>
              <a:t>Help them to remove the masks </a:t>
            </a:r>
          </a:p>
          <a:p>
            <a:r>
              <a:rPr lang="en-GB" dirty="0" smtClean="0"/>
              <a:t>Lost contact with the real self (Facades)</a:t>
            </a:r>
          </a:p>
          <a:p>
            <a:r>
              <a:rPr lang="en-GB" dirty="0" smtClean="0"/>
              <a:t>In therapy: Encourage these characteristics </a:t>
            </a:r>
          </a:p>
          <a:p>
            <a:r>
              <a:rPr lang="en-GB" dirty="0" smtClean="0"/>
              <a:t>1. openness to experience </a:t>
            </a:r>
          </a:p>
          <a:p>
            <a:r>
              <a:rPr lang="en-GB" dirty="0" smtClean="0"/>
              <a:t>2. in themselves</a:t>
            </a:r>
          </a:p>
          <a:p>
            <a:r>
              <a:rPr lang="en-GB" dirty="0" smtClean="0"/>
              <a:t>3. sense of evaluation</a:t>
            </a:r>
          </a:p>
          <a:p>
            <a:r>
              <a:rPr lang="en-GB" dirty="0" smtClean="0"/>
              <a:t>4. Willingness to continue growing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Therapist’s Function and Role</a:t>
            </a:r>
            <a:endParaRPr lang="en-US" dirty="0"/>
          </a:p>
        </p:txBody>
      </p:sp>
      <p:sp>
        <p:nvSpPr>
          <p:cNvPr id="3" name="Content Placeholder 2"/>
          <p:cNvSpPr>
            <a:spLocks noGrp="1"/>
          </p:cNvSpPr>
          <p:nvPr>
            <p:ph sz="quarter" idx="1"/>
          </p:nvPr>
        </p:nvSpPr>
        <p:spPr/>
        <p:txBody>
          <a:bodyPr/>
          <a:lstStyle/>
          <a:p>
            <a:endParaRPr lang="en-GB" dirty="0" smtClean="0"/>
          </a:p>
          <a:p>
            <a:r>
              <a:rPr lang="en-GB" dirty="0" err="1" smtClean="0"/>
              <a:t>Attidues</a:t>
            </a:r>
            <a:r>
              <a:rPr lang="en-GB" dirty="0" smtClean="0"/>
              <a:t> of the therapist rather than knowledge, theories, techniques facilitate personality change in the client </a:t>
            </a:r>
          </a:p>
          <a:p>
            <a:r>
              <a:rPr lang="en-GB" dirty="0" smtClean="0"/>
              <a:t>Not to do something but ways of being </a:t>
            </a:r>
          </a:p>
          <a:p>
            <a:r>
              <a:rPr lang="en-GB" dirty="0" smtClean="0"/>
              <a:t>Creating a helping relationship where clients experience freedom to explore the areas of their life  either denied or distorted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Client’s Experience </a:t>
            </a:r>
            <a:endParaRPr lang="en-US" dirty="0"/>
          </a:p>
        </p:txBody>
      </p:sp>
      <p:sp>
        <p:nvSpPr>
          <p:cNvPr id="3" name="Content Placeholder 2"/>
          <p:cNvSpPr>
            <a:spLocks noGrp="1"/>
          </p:cNvSpPr>
          <p:nvPr>
            <p:ph sz="quarter" idx="1"/>
          </p:nvPr>
        </p:nvSpPr>
        <p:spPr/>
        <p:txBody>
          <a:bodyPr>
            <a:normAutofit/>
          </a:bodyPr>
          <a:lstStyle/>
          <a:p>
            <a:endParaRPr lang="en-GB" dirty="0" smtClean="0"/>
          </a:p>
          <a:p>
            <a:r>
              <a:rPr lang="en-GB" dirty="0" smtClean="0"/>
              <a:t>Perception of their own experience in therapy and of the counsellor’s attitudes </a:t>
            </a:r>
          </a:p>
          <a:p>
            <a:r>
              <a:rPr lang="en-GB" dirty="0" smtClean="0"/>
              <a:t>When a client feels understood and accepted their defensiveness is less and they become more open</a:t>
            </a:r>
          </a:p>
          <a:p>
            <a:r>
              <a:rPr lang="en-GB" dirty="0" smtClean="0"/>
              <a:t>They begin to appreciate more about themselves and their behaviours become creative and empowering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Relationship </a:t>
            </a:r>
            <a:endParaRPr lang="en-US" dirty="0"/>
          </a:p>
        </p:txBody>
      </p:sp>
      <p:sp>
        <p:nvSpPr>
          <p:cNvPr id="3" name="Content Placeholder 2"/>
          <p:cNvSpPr>
            <a:spLocks noGrp="1"/>
          </p:cNvSpPr>
          <p:nvPr>
            <p:ph sz="quarter" idx="1"/>
          </p:nvPr>
        </p:nvSpPr>
        <p:spPr/>
        <p:txBody>
          <a:bodyPr>
            <a:normAutofit fontScale="70000" lnSpcReduction="20000"/>
          </a:bodyPr>
          <a:lstStyle/>
          <a:p>
            <a:r>
              <a:rPr lang="en-GB" dirty="0" smtClean="0"/>
              <a:t>The following six conditions are necessary and sufficient for personality changes to occur</a:t>
            </a:r>
          </a:p>
          <a:p>
            <a:r>
              <a:rPr lang="en-GB" dirty="0" smtClean="0"/>
              <a:t>1. Two persons in psychological contact</a:t>
            </a:r>
          </a:p>
          <a:p>
            <a:r>
              <a:rPr lang="en-GB" dirty="0" smtClean="0"/>
              <a:t>2. First- Client- Experiences incongruence</a:t>
            </a:r>
          </a:p>
          <a:p>
            <a:r>
              <a:rPr lang="en-GB" dirty="0" smtClean="0"/>
              <a:t>3. Second – Therapist- in congruence/Integrated</a:t>
            </a:r>
          </a:p>
          <a:p>
            <a:r>
              <a:rPr lang="en-GB" dirty="0" smtClean="0"/>
              <a:t>4.Therapist </a:t>
            </a:r>
            <a:r>
              <a:rPr lang="en-GB" dirty="0" err="1" smtClean="0"/>
              <a:t>expereinces</a:t>
            </a:r>
            <a:r>
              <a:rPr lang="en-GB" dirty="0" smtClean="0"/>
              <a:t> unconditional positive regard/ Caring/Acceptance</a:t>
            </a:r>
          </a:p>
          <a:p>
            <a:r>
              <a:rPr lang="en-GB" dirty="0" smtClean="0"/>
              <a:t>5. Empathic </a:t>
            </a:r>
            <a:r>
              <a:rPr lang="en-GB" dirty="0" err="1" smtClean="0"/>
              <a:t>understaning</a:t>
            </a:r>
            <a:r>
              <a:rPr lang="en-GB" dirty="0" smtClean="0"/>
              <a:t> is communicated </a:t>
            </a:r>
          </a:p>
          <a:p>
            <a:r>
              <a:rPr lang="en-GB" dirty="0" smtClean="0"/>
              <a:t>6. therapist’s </a:t>
            </a:r>
            <a:r>
              <a:rPr lang="en-GB" dirty="0" err="1" smtClean="0"/>
              <a:t>Uncondtional</a:t>
            </a:r>
            <a:r>
              <a:rPr lang="en-GB" dirty="0" smtClean="0"/>
              <a:t> positive regard and Empathy is to a minimal degree achieved </a:t>
            </a:r>
          </a:p>
          <a:p>
            <a:r>
              <a:rPr lang="en-GB" dirty="0" smtClean="0"/>
              <a:t>When they </a:t>
            </a:r>
            <a:r>
              <a:rPr lang="en-GB" dirty="0" err="1" smtClean="0"/>
              <a:t>expereince</a:t>
            </a:r>
            <a:r>
              <a:rPr lang="en-GB" dirty="0" smtClean="0"/>
              <a:t> realness of the therapist, they drop many of the </a:t>
            </a:r>
            <a:r>
              <a:rPr lang="en-GB" dirty="0" err="1" smtClean="0"/>
              <a:t>pretenses</a:t>
            </a:r>
            <a:r>
              <a:rPr lang="en-GB" dirty="0" smtClean="0"/>
              <a:t> and are real with both themselves and the therapist </a:t>
            </a:r>
          </a:p>
          <a:p>
            <a:r>
              <a:rPr lang="en-GB" dirty="0" smtClean="0"/>
              <a:t>Therapist relationship tends to free the client from self defeating ways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Three personal qualities of the therapist </a:t>
            </a:r>
            <a:endParaRPr lang="en-US" dirty="0"/>
          </a:p>
        </p:txBody>
      </p:sp>
      <p:sp>
        <p:nvSpPr>
          <p:cNvPr id="3" name="Content Placeholder 2"/>
          <p:cNvSpPr>
            <a:spLocks noGrp="1"/>
          </p:cNvSpPr>
          <p:nvPr>
            <p:ph sz="quarter" idx="1"/>
          </p:nvPr>
        </p:nvSpPr>
        <p:spPr/>
        <p:txBody>
          <a:bodyPr/>
          <a:lstStyle/>
          <a:p>
            <a:r>
              <a:rPr lang="en-GB" dirty="0" smtClean="0"/>
              <a:t>Congruence or Genuineness : Real self/ ideal Self </a:t>
            </a:r>
          </a:p>
          <a:p>
            <a:r>
              <a:rPr lang="en-GB" dirty="0" smtClean="0"/>
              <a:t>By expressing both negative and positive </a:t>
            </a:r>
            <a:r>
              <a:rPr lang="en-GB" dirty="0" smtClean="0"/>
              <a:t>experiences, </a:t>
            </a:r>
            <a:r>
              <a:rPr lang="en-GB" dirty="0" smtClean="0"/>
              <a:t>facilitate honest communications</a:t>
            </a:r>
          </a:p>
          <a:p>
            <a:r>
              <a:rPr lang="en-GB" dirty="0" smtClean="0"/>
              <a:t>Feels one way about the client but acts in a different way </a:t>
            </a:r>
          </a:p>
          <a:p>
            <a:r>
              <a:rPr lang="en-GB" dirty="0" smtClean="0"/>
              <a:t>Congruence works on a continuum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Carl Rogers</a:t>
            </a:r>
            <a:endParaRPr lang="en-US" dirty="0"/>
          </a:p>
        </p:txBody>
      </p:sp>
      <p:sp>
        <p:nvSpPr>
          <p:cNvPr id="3" name="Content Placeholder 2"/>
          <p:cNvSpPr>
            <a:spLocks noGrp="1"/>
          </p:cNvSpPr>
          <p:nvPr>
            <p:ph sz="quarter" idx="1"/>
          </p:nvPr>
        </p:nvSpPr>
        <p:spPr/>
        <p:txBody>
          <a:bodyPr>
            <a:normAutofit fontScale="85000" lnSpcReduction="20000"/>
          </a:bodyPr>
          <a:lstStyle/>
          <a:p>
            <a:r>
              <a:rPr lang="en-GB" dirty="0" smtClean="0"/>
              <a:t>1902-1987</a:t>
            </a:r>
          </a:p>
          <a:p>
            <a:r>
              <a:rPr lang="en-GB" dirty="0" smtClean="0"/>
              <a:t>Family characterised by close and warm relationships </a:t>
            </a:r>
          </a:p>
          <a:p>
            <a:r>
              <a:rPr lang="en-GB" dirty="0" smtClean="0"/>
              <a:t>Play was discouraged </a:t>
            </a:r>
          </a:p>
          <a:p>
            <a:r>
              <a:rPr lang="en-GB" dirty="0" smtClean="0"/>
              <a:t>Scholarly interests than social interest </a:t>
            </a:r>
          </a:p>
          <a:p>
            <a:r>
              <a:rPr lang="en-GB" dirty="0" smtClean="0"/>
              <a:t>Agriculture, history, religion and to clinical psychology</a:t>
            </a:r>
          </a:p>
          <a:p>
            <a:r>
              <a:rPr lang="en-GB" dirty="0" smtClean="0"/>
              <a:t>In 1964 – western Behavioural Sciences Institute in California- Fostered encountered groups </a:t>
            </a:r>
          </a:p>
          <a:p>
            <a:r>
              <a:rPr lang="en-GB" dirty="0" smtClean="0"/>
              <a:t>In 1968- Centre for the studies of the person</a:t>
            </a:r>
          </a:p>
          <a:p>
            <a:r>
              <a:rPr lang="en-GB" dirty="0" smtClean="0"/>
              <a:t>Mother &amp; Theory of Nonjudgmental listening and acceptance if clients are to change </a:t>
            </a:r>
          </a:p>
          <a:p>
            <a:r>
              <a:rPr lang="en-GB" dirty="0" smtClean="0"/>
              <a:t>Humanistic movement all over the world</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Unconditional Positive regard </a:t>
            </a:r>
            <a:endParaRPr lang="en-US" dirty="0"/>
          </a:p>
        </p:txBody>
      </p:sp>
      <p:sp>
        <p:nvSpPr>
          <p:cNvPr id="3" name="Content Placeholder 2"/>
          <p:cNvSpPr>
            <a:spLocks noGrp="1"/>
          </p:cNvSpPr>
          <p:nvPr>
            <p:ph sz="quarter" idx="1"/>
          </p:nvPr>
        </p:nvSpPr>
        <p:spPr/>
        <p:txBody>
          <a:bodyPr>
            <a:normAutofit/>
          </a:bodyPr>
          <a:lstStyle/>
          <a:p>
            <a:r>
              <a:rPr lang="en-GB" dirty="0" smtClean="0"/>
              <a:t>Caring is </a:t>
            </a:r>
            <a:r>
              <a:rPr lang="en-GB" dirty="0" smtClean="0"/>
              <a:t>unconditional </a:t>
            </a:r>
            <a:r>
              <a:rPr lang="en-GB" dirty="0" smtClean="0"/>
              <a:t>not contaminated by evaluation and judgements of the client’s Feelings, thoughts and behaviours as good and bad</a:t>
            </a:r>
          </a:p>
          <a:p>
            <a:r>
              <a:rPr lang="en-GB" dirty="0" smtClean="0"/>
              <a:t>It is not approval of all the overt behaviours </a:t>
            </a:r>
          </a:p>
          <a:p>
            <a:r>
              <a:rPr lang="en-GB" dirty="0" smtClean="0"/>
              <a:t>I’ll accept you as you are ( no conditions)</a:t>
            </a:r>
          </a:p>
          <a:p>
            <a:r>
              <a:rPr lang="en-GB" dirty="0" smtClean="0"/>
              <a:t>Therapists caring be </a:t>
            </a:r>
            <a:r>
              <a:rPr lang="en-GB" dirty="0" err="1" smtClean="0"/>
              <a:t>nonpossessive</a:t>
            </a:r>
            <a:endParaRPr lang="en-GB" dirty="0" smtClean="0"/>
          </a:p>
          <a:p>
            <a:r>
              <a:rPr lang="en-GB" dirty="0" smtClean="0"/>
              <a:t>Greater the degree of caring, prizing, accepting and valuing, therapy will be successful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Accurate Empathic Understanding</a:t>
            </a:r>
            <a:endParaRPr lang="en-US" dirty="0"/>
          </a:p>
        </p:txBody>
      </p:sp>
      <p:sp>
        <p:nvSpPr>
          <p:cNvPr id="3" name="Content Placeholder 2"/>
          <p:cNvSpPr>
            <a:spLocks noGrp="1"/>
          </p:cNvSpPr>
          <p:nvPr>
            <p:ph sz="quarter" idx="1"/>
          </p:nvPr>
        </p:nvSpPr>
        <p:spPr/>
        <p:txBody>
          <a:bodyPr>
            <a:normAutofit fontScale="92500" lnSpcReduction="20000"/>
          </a:bodyPr>
          <a:lstStyle/>
          <a:p>
            <a:endParaRPr lang="en-GB" dirty="0" smtClean="0"/>
          </a:p>
          <a:p>
            <a:r>
              <a:rPr lang="en-GB" dirty="0" smtClean="0"/>
              <a:t>Therapist tries to perceive the subjective </a:t>
            </a:r>
            <a:r>
              <a:rPr lang="en-GB" dirty="0" smtClean="0"/>
              <a:t>experience </a:t>
            </a:r>
            <a:r>
              <a:rPr lang="en-GB" dirty="0" smtClean="0"/>
              <a:t>particularly in the here and now </a:t>
            </a:r>
          </a:p>
          <a:p>
            <a:r>
              <a:rPr lang="en-GB" dirty="0" smtClean="0"/>
              <a:t>As if they were his own without being lost in those feelings </a:t>
            </a:r>
          </a:p>
          <a:p>
            <a:r>
              <a:rPr lang="en-GB" dirty="0" smtClean="0"/>
              <a:t>Deep subjective experience of the client with. the client </a:t>
            </a:r>
          </a:p>
          <a:p>
            <a:r>
              <a:rPr lang="en-GB" dirty="0" smtClean="0"/>
              <a:t>It is a sense of personal identification</a:t>
            </a:r>
          </a:p>
          <a:p>
            <a:r>
              <a:rPr lang="en-GB" dirty="0" smtClean="0"/>
              <a:t>Therapist should not lose their own </a:t>
            </a:r>
            <a:r>
              <a:rPr lang="en-GB" dirty="0" err="1" smtClean="0"/>
              <a:t>separatedness</a:t>
            </a:r>
            <a:endParaRPr lang="en-GB" dirty="0" smtClean="0"/>
          </a:p>
          <a:p>
            <a:r>
              <a:rPr lang="en-GB" dirty="0" smtClean="0"/>
              <a:t>When the </a:t>
            </a:r>
            <a:r>
              <a:rPr lang="en-GB" dirty="0" err="1" smtClean="0"/>
              <a:t>therpists</a:t>
            </a:r>
            <a:r>
              <a:rPr lang="en-GB" dirty="0" smtClean="0"/>
              <a:t> grasps the client’s </a:t>
            </a:r>
            <a:r>
              <a:rPr lang="en-GB" dirty="0" err="1" smtClean="0"/>
              <a:t>priviate</a:t>
            </a:r>
            <a:r>
              <a:rPr lang="en-GB" dirty="0" smtClean="0"/>
              <a:t> world as the client sees and feels it, constructive change can happen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Fully functioning Person</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Rogers also proposed a central concept of his theory in the "fully functioning person." A fully functioning person is </a:t>
            </a:r>
          </a:p>
          <a:p>
            <a:r>
              <a:rPr lang="en-GB" dirty="0" smtClean="0"/>
              <a:t>authentic and self-aware,</a:t>
            </a:r>
          </a:p>
          <a:p>
            <a:r>
              <a:rPr lang="en-GB" dirty="0" smtClean="0"/>
              <a:t> being in touch with his feelings, emotions, and desires. </a:t>
            </a:r>
          </a:p>
          <a:p>
            <a:r>
              <a:rPr lang="en-GB" dirty="0" smtClean="0"/>
              <a:t>He has a high degree of satisfaction with life, leaning in favour of positive thoughts, spirituality, and intrinsic values</a:t>
            </a:r>
          </a:p>
          <a:p>
            <a:pPr>
              <a:buNone/>
            </a:pPr>
            <a:r>
              <a:rPr lang="en-GB" dirty="0" smtClean="0"/>
              <a:t>    Fully functioning person is well on the way to becoming self-actualized.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Fully functioning Person</a:t>
            </a:r>
            <a:endParaRPr lang="en-US" dirty="0"/>
          </a:p>
        </p:txBody>
      </p:sp>
      <p:sp>
        <p:nvSpPr>
          <p:cNvPr id="3" name="Content Placeholder 2"/>
          <p:cNvSpPr>
            <a:spLocks noGrp="1"/>
          </p:cNvSpPr>
          <p:nvPr>
            <p:ph sz="quarter" idx="1"/>
          </p:nvPr>
        </p:nvSpPr>
        <p:spPr/>
        <p:txBody>
          <a:bodyPr>
            <a:normAutofit fontScale="70000" lnSpcReduction="20000"/>
          </a:bodyPr>
          <a:lstStyle/>
          <a:p>
            <a:r>
              <a:rPr lang="en-GB" dirty="0" smtClean="0"/>
              <a:t>Rogers identified five characteristics of the fully functioning person:</a:t>
            </a:r>
          </a:p>
          <a:p>
            <a:r>
              <a:rPr lang="en-GB" b="1" dirty="0" smtClean="0"/>
              <a:t>1. Open to experience</a:t>
            </a:r>
            <a:r>
              <a:rPr lang="en-GB" dirty="0" smtClean="0"/>
              <a:t>: both positive and negative emotions accepted. Negative feelings are not denied, but worked through (rather than resorting to ego </a:t>
            </a:r>
            <a:r>
              <a:rPr lang="en-GB" dirty="0" err="1" smtClean="0"/>
              <a:t>defense</a:t>
            </a:r>
            <a:r>
              <a:rPr lang="en-GB" dirty="0" smtClean="0"/>
              <a:t> mechanisms).</a:t>
            </a:r>
          </a:p>
          <a:p>
            <a:r>
              <a:rPr lang="en-GB" b="1" dirty="0" smtClean="0"/>
              <a:t>2. Existential living</a:t>
            </a:r>
            <a:r>
              <a:rPr lang="en-GB" dirty="0" smtClean="0"/>
              <a:t>: in touch with different experiences as they occur in life, avoiding prejudging and preconceptions. Being able to live and fully appreciate the present, not always looking back to the past or forward to the future (i.e., living for the moment).</a:t>
            </a:r>
          </a:p>
          <a:p>
            <a:r>
              <a:rPr lang="en-GB" b="1" dirty="0" smtClean="0"/>
              <a:t>3. Trust feelings</a:t>
            </a:r>
            <a:r>
              <a:rPr lang="en-GB" dirty="0" smtClean="0"/>
              <a:t>: feeling, instincts, and gut-reactions are paid attention to and trusted. People’s own decisions are the right ones, and we should trust ourselves to make the right choices.</a:t>
            </a:r>
          </a:p>
          <a:p>
            <a:r>
              <a:rPr lang="en-GB" b="1" dirty="0" smtClean="0"/>
              <a:t>4. Creativity</a:t>
            </a:r>
            <a:r>
              <a:rPr lang="en-GB" dirty="0" smtClean="0"/>
              <a:t>: creative thinking and risk-taking are features of a person’s life. A person does not play safe all the time. This involves the ability to adjust and change and seek new experiences.</a:t>
            </a:r>
          </a:p>
          <a:p>
            <a:r>
              <a:rPr lang="en-GB" b="1" dirty="0" smtClean="0"/>
              <a:t>5. Fulfilled life</a:t>
            </a:r>
            <a:r>
              <a:rPr lang="en-GB" dirty="0" smtClean="0"/>
              <a:t>: a person is happy and satisfied with life, and always looking for new challenges and experiences.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Evaluating Humanists</a:t>
            </a:r>
          </a:p>
        </p:txBody>
      </p:sp>
      <p:sp>
        <p:nvSpPr>
          <p:cNvPr id="129027" name="Rectangle 3"/>
          <p:cNvSpPr>
            <a:spLocks noGrp="1" noChangeArrowheads="1"/>
          </p:cNvSpPr>
          <p:nvPr>
            <p:ph sz="quarter" idx="1"/>
          </p:nvPr>
        </p:nvSpPr>
        <p:spPr/>
        <p:txBody>
          <a:bodyPr/>
          <a:lstStyle/>
          <a:p>
            <a:r>
              <a:rPr lang="en-US" sz="2800" dirty="0"/>
              <a:t>Hard to operationally define many of the concepts.</a:t>
            </a:r>
          </a:p>
          <a:p>
            <a:r>
              <a:rPr lang="en-US" sz="2800" dirty="0"/>
              <a:t>Have added balance to the study of personality.</a:t>
            </a:r>
          </a:p>
          <a:p>
            <a:r>
              <a:rPr lang="en-US" sz="2800" dirty="0"/>
              <a:t>The approach has encouraged others to focus on “positive psychology.”</a:t>
            </a:r>
          </a:p>
          <a:p>
            <a:r>
              <a:rPr lang="en-US" sz="2800" dirty="0"/>
              <a:t>The argument that we have the power to choose our own destiny has fostered a new appreciation for resilience.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During his last 15 years , he applied his person centred approach to politics by training policy makers, leaders and groups in conflict </a:t>
            </a:r>
          </a:p>
          <a:p>
            <a:r>
              <a:rPr lang="en-GB" dirty="0" smtClean="0"/>
              <a:t>Greatest passion was to reduce interracial tensions and the effort to achieve world peace , he was nominated for the Nobel Peace Prize shortly before he died. </a:t>
            </a:r>
          </a:p>
          <a:p>
            <a:r>
              <a:rPr lang="en-GB" dirty="0" smtClean="0"/>
              <a:t>After a fall in 1987, fracture in the hip, surgery, heart failure and his boots on as he hoped always looking forward</a:t>
            </a:r>
          </a:p>
          <a:p>
            <a:r>
              <a:rPr lang="en-GB" dirty="0" smtClean="0"/>
              <a:t>I do not know when I will die , but I do know that I will have lived a full and exciting 85 years (1987, p.152).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a:t>
            </a:r>
            <a:endParaRPr lang="en-US" dirty="0"/>
          </a:p>
        </p:txBody>
      </p:sp>
      <p:sp>
        <p:nvSpPr>
          <p:cNvPr id="3" name="Content Placeholder 2"/>
          <p:cNvSpPr>
            <a:spLocks noGrp="1"/>
          </p:cNvSpPr>
          <p:nvPr>
            <p:ph sz="quarter" idx="1"/>
          </p:nvPr>
        </p:nvSpPr>
        <p:spPr/>
        <p:txBody>
          <a:bodyPr>
            <a:normAutofit lnSpcReduction="10000"/>
          </a:bodyPr>
          <a:lstStyle/>
          <a:p>
            <a:r>
              <a:rPr lang="en-GB" dirty="0" smtClean="0"/>
              <a:t>Therapist, author and the person were the same man</a:t>
            </a:r>
          </a:p>
          <a:p>
            <a:r>
              <a:rPr lang="en-GB" dirty="0" smtClean="0"/>
              <a:t>He embodied the characteristics of the fully functioning person and challenge the status quo through out his career</a:t>
            </a:r>
          </a:p>
          <a:p>
            <a:r>
              <a:rPr lang="en-GB" dirty="0" smtClean="0"/>
              <a:t>For a person to achieve self-actualization they must be in a state of congruence. According to Rogers, we want to feel, experience and behave in ways which are consistent with our self-image and which reflect what we would like to be like, our ideal-self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Human Nature </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Based on a philosophy of human nature that postulates an inner striving for self actualization. View is phenomenological ( We structure ourselves according to our perceptions of reality. We are motivated to actualize ourselves in the reality that we perceive )</a:t>
            </a:r>
          </a:p>
          <a:p>
            <a:r>
              <a:rPr lang="en-GB" dirty="0" smtClean="0"/>
              <a:t>People are essentially trustworthy</a:t>
            </a:r>
          </a:p>
          <a:p>
            <a:r>
              <a:rPr lang="en-GB" dirty="0" smtClean="0"/>
              <a:t>Potential for understanding themselves and resolving problems without direct intervention on the therapist’s part</a:t>
            </a:r>
          </a:p>
          <a:p>
            <a:r>
              <a:rPr lang="en-GB" dirty="0" smtClean="0"/>
              <a:t>Attitude and qualities of the therapist and the quality of client/therapist relationships as the prime determinants of the therapy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 – Perceived/Real/Ideal </a:t>
            </a:r>
            <a:endParaRPr lang="en-US" dirty="0"/>
          </a:p>
        </p:txBody>
      </p:sp>
      <p:sp>
        <p:nvSpPr>
          <p:cNvPr id="3" name="Content Placeholder 2"/>
          <p:cNvSpPr>
            <a:spLocks noGrp="1"/>
          </p:cNvSpPr>
          <p:nvPr>
            <p:ph sz="quarter" idx="1"/>
          </p:nvPr>
        </p:nvSpPr>
        <p:spPr/>
        <p:txBody>
          <a:bodyPr>
            <a:normAutofit/>
          </a:bodyPr>
          <a:lstStyle/>
          <a:p>
            <a:r>
              <a:rPr lang="en-GB" b="1" dirty="0" smtClean="0"/>
              <a:t>Self-concept</a:t>
            </a:r>
            <a:r>
              <a:rPr lang="en-GB" dirty="0" smtClean="0"/>
              <a:t> emerges as a pivotal product of the process. As individuals strive toward actualization, the self is divided into two categories: the </a:t>
            </a:r>
            <a:r>
              <a:rPr lang="en-GB" b="1" dirty="0" smtClean="0"/>
              <a:t>real self</a:t>
            </a:r>
            <a:r>
              <a:rPr lang="en-GB" dirty="0" smtClean="0"/>
              <a:t> and the </a:t>
            </a:r>
            <a:r>
              <a:rPr lang="en-GB" b="1" dirty="0" smtClean="0"/>
              <a:t>ideal self</a:t>
            </a:r>
            <a:r>
              <a:rPr lang="en-GB" dirty="0" smtClean="0"/>
              <a:t>. The real self is representative of the individual while the ideal self exemplifies the aspirations of the individual. When the real self is closely aligned with the ideal self, there is a wholesome sense of </a:t>
            </a:r>
            <a:r>
              <a:rPr lang="en-GB" b="1" dirty="0" smtClean="0"/>
              <a:t>congruence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turning points- Period 1 </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err="1" smtClean="0"/>
              <a:t>Zimring</a:t>
            </a:r>
            <a:r>
              <a:rPr lang="en-GB" dirty="0" smtClean="0"/>
              <a:t> and </a:t>
            </a:r>
            <a:r>
              <a:rPr lang="en-GB" dirty="0" err="1" smtClean="0"/>
              <a:t>Raskin</a:t>
            </a:r>
            <a:endParaRPr lang="en-GB" dirty="0" smtClean="0"/>
          </a:p>
          <a:p>
            <a:r>
              <a:rPr lang="en-GB" dirty="0" smtClean="0"/>
              <a:t>1- 1940s- </a:t>
            </a:r>
            <a:r>
              <a:rPr lang="en-GB" u="sng" dirty="0" smtClean="0"/>
              <a:t>Non directive counselling </a:t>
            </a:r>
            <a:r>
              <a:rPr lang="en-GB" dirty="0" smtClean="0"/>
              <a:t>as opposed to psychoanalytic approach to individual counselling. He challenged the basic assumption that “ Counsellor knows the best”</a:t>
            </a:r>
          </a:p>
          <a:p>
            <a:r>
              <a:rPr lang="en-GB" dirty="0" smtClean="0"/>
              <a:t>Diagnostic procedures were inadequate </a:t>
            </a:r>
          </a:p>
          <a:p>
            <a:r>
              <a:rPr lang="en-GB" dirty="0" smtClean="0"/>
              <a:t>Focussed on clarifying and reflecting the client’s verbal messages </a:t>
            </a:r>
          </a:p>
          <a:p>
            <a:r>
              <a:rPr lang="en-GB" dirty="0" smtClean="0"/>
              <a:t>Acceptance of feelings and getting insight in to these feelings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Period II</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1950s  </a:t>
            </a:r>
            <a:r>
              <a:rPr lang="en-GB" u="sng" dirty="0" smtClean="0"/>
              <a:t>Client-centred therapy </a:t>
            </a:r>
            <a:r>
              <a:rPr lang="en-GB" dirty="0" smtClean="0"/>
              <a:t>was published to reflect on the client rather ND methods  </a:t>
            </a:r>
          </a:p>
          <a:p>
            <a:r>
              <a:rPr lang="en-GB" dirty="0" smtClean="0"/>
              <a:t>Phenomenological world of the client </a:t>
            </a:r>
          </a:p>
          <a:p>
            <a:r>
              <a:rPr lang="en-GB" dirty="0" smtClean="0"/>
              <a:t>People behave from their own internal frame of reference </a:t>
            </a:r>
          </a:p>
          <a:p>
            <a:r>
              <a:rPr lang="en-GB" dirty="0" smtClean="0"/>
              <a:t>Actualizing tendency as the motivational force to change </a:t>
            </a:r>
          </a:p>
          <a:p>
            <a:r>
              <a:rPr lang="en-GB" dirty="0" smtClean="0"/>
              <a:t>Offer a facilitative climate where congruence, acceptance and empathy were present and the client perceived these conditions , therapeutic movements would occur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264</TotalTime>
  <Words>1659</Words>
  <Application>Microsoft Office PowerPoint</Application>
  <PresentationFormat>On-screen Show (4:3)</PresentationFormat>
  <Paragraphs>161</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Carl Rogers Person Centered  Approach </vt:lpstr>
      <vt:lpstr>Carl Rogers</vt:lpstr>
      <vt:lpstr>CR</vt:lpstr>
      <vt:lpstr>Cr</vt:lpstr>
      <vt:lpstr>Human Nature </vt:lpstr>
      <vt:lpstr>Self – Perceived/Real/Ideal </vt:lpstr>
      <vt:lpstr>Major turning points- Period 1 </vt:lpstr>
      <vt:lpstr>Period II</vt:lpstr>
      <vt:lpstr>Slide 9</vt:lpstr>
      <vt:lpstr>Period III</vt:lpstr>
      <vt:lpstr>Period IV</vt:lpstr>
      <vt:lpstr>Third Force </vt:lpstr>
      <vt:lpstr>View of human nature</vt:lpstr>
      <vt:lpstr>Three attributes </vt:lpstr>
      <vt:lpstr>Therapeutic process</vt:lpstr>
      <vt:lpstr>Therapist’s Function and Role</vt:lpstr>
      <vt:lpstr>Client’s Experience </vt:lpstr>
      <vt:lpstr>Relationship </vt:lpstr>
      <vt:lpstr>Three personal qualities of the therapist </vt:lpstr>
      <vt:lpstr>Unconditional Positive regard </vt:lpstr>
      <vt:lpstr>Accurate Empathic Understanding</vt:lpstr>
      <vt:lpstr>Fully functioning Person</vt:lpstr>
      <vt:lpstr>Fully functioning Person</vt:lpstr>
      <vt:lpstr>Evaluating Humanists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Humanistic Approach</dc:title>
  <dc:creator>ADMIN</dc:creator>
  <cp:lastModifiedBy>ADMIN</cp:lastModifiedBy>
  <cp:revision>31</cp:revision>
  <dcterms:created xsi:type="dcterms:W3CDTF">2006-08-16T00:00:00Z</dcterms:created>
  <dcterms:modified xsi:type="dcterms:W3CDTF">2024-03-02T05:27:14Z</dcterms:modified>
</cp:coreProperties>
</file>